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2" d="100"/>
          <a:sy n="62" d="100"/>
        </p:scale>
        <p:origin x="-84" y="-15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6BBC1293-B9F0-4D92-9309-5DBC7DBCF801}" type="datetimeFigureOut">
              <a:rPr lang="es-CO" smtClean="0"/>
              <a:pPr/>
              <a:t>27/05/2011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7D0823A4-3897-4D25-A0EA-B35B6B681387}"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6BBC1293-B9F0-4D92-9309-5DBC7DBCF801}" type="datetimeFigureOut">
              <a:rPr lang="es-CO" smtClean="0"/>
              <a:pPr/>
              <a:t>27/05/2011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7D0823A4-3897-4D25-A0EA-B35B6B681387}"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6BBC1293-B9F0-4D92-9309-5DBC7DBCF801}" type="datetimeFigureOut">
              <a:rPr lang="es-CO" smtClean="0"/>
              <a:pPr/>
              <a:t>27/05/2011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7D0823A4-3897-4D25-A0EA-B35B6B681387}"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6BBC1293-B9F0-4D92-9309-5DBC7DBCF801}" type="datetimeFigureOut">
              <a:rPr lang="es-CO" smtClean="0"/>
              <a:pPr/>
              <a:t>27/05/2011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7D0823A4-3897-4D25-A0EA-B35B6B681387}"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BBC1293-B9F0-4D92-9309-5DBC7DBCF801}" type="datetimeFigureOut">
              <a:rPr lang="es-CO" smtClean="0"/>
              <a:pPr/>
              <a:t>27/05/2011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7D0823A4-3897-4D25-A0EA-B35B6B681387}"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6BBC1293-B9F0-4D92-9309-5DBC7DBCF801}" type="datetimeFigureOut">
              <a:rPr lang="es-CO" smtClean="0"/>
              <a:pPr/>
              <a:t>27/05/2011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7D0823A4-3897-4D25-A0EA-B35B6B681387}"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6BBC1293-B9F0-4D92-9309-5DBC7DBCF801}" type="datetimeFigureOut">
              <a:rPr lang="es-CO" smtClean="0"/>
              <a:pPr/>
              <a:t>27/05/2011</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7D0823A4-3897-4D25-A0EA-B35B6B681387}"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6BBC1293-B9F0-4D92-9309-5DBC7DBCF801}" type="datetimeFigureOut">
              <a:rPr lang="es-CO" smtClean="0"/>
              <a:pPr/>
              <a:t>27/05/2011</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7D0823A4-3897-4D25-A0EA-B35B6B681387}"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BBC1293-B9F0-4D92-9309-5DBC7DBCF801}" type="datetimeFigureOut">
              <a:rPr lang="es-CO" smtClean="0"/>
              <a:pPr/>
              <a:t>27/05/2011</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7D0823A4-3897-4D25-A0EA-B35B6B681387}"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BBC1293-B9F0-4D92-9309-5DBC7DBCF801}" type="datetimeFigureOut">
              <a:rPr lang="es-CO" smtClean="0"/>
              <a:pPr/>
              <a:t>27/05/2011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7D0823A4-3897-4D25-A0EA-B35B6B681387}"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BBC1293-B9F0-4D92-9309-5DBC7DBCF801}" type="datetimeFigureOut">
              <a:rPr lang="es-CO" smtClean="0"/>
              <a:pPr/>
              <a:t>27/05/2011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7D0823A4-3897-4D25-A0EA-B35B6B681387}" type="slidenum">
              <a:rPr lang="es-CO" smtClean="0"/>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BC1293-B9F0-4D92-9309-5DBC7DBCF801}" type="datetimeFigureOut">
              <a:rPr lang="es-CO" smtClean="0"/>
              <a:pPr/>
              <a:t>27/05/2011</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0823A4-3897-4D25-A0EA-B35B6B681387}"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28662" y="2387603"/>
            <a:ext cx="7643866" cy="1755777"/>
          </a:xfrm>
        </p:spPr>
        <p:txBody>
          <a:bodyPr>
            <a:noAutofit/>
          </a:bodyPr>
          <a:lstStyle/>
          <a:p>
            <a:r>
              <a:rPr lang="es-CO" sz="7200" dirty="0" smtClean="0">
                <a:latin typeface="Arial Black" pitchFamily="34" charset="0"/>
              </a:rPr>
              <a:t>MICROSOFT EXCEL</a:t>
            </a:r>
            <a:endParaRPr lang="es-CO" sz="7200" dirty="0">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with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t>MICROSOFT EXCEL</a:t>
            </a:r>
            <a:endParaRPr lang="es-CO" b="1" dirty="0"/>
          </a:p>
        </p:txBody>
      </p:sp>
      <p:sp>
        <p:nvSpPr>
          <p:cNvPr id="3" name="2 Marcador de contenido"/>
          <p:cNvSpPr>
            <a:spLocks noGrp="1"/>
          </p:cNvSpPr>
          <p:nvPr>
            <p:ph idx="1"/>
          </p:nvPr>
        </p:nvSpPr>
        <p:spPr>
          <a:xfrm>
            <a:off x="457200" y="1357298"/>
            <a:ext cx="8229600" cy="4786346"/>
          </a:xfrm>
        </p:spPr>
        <p:txBody>
          <a:bodyPr>
            <a:normAutofit fontScale="70000" lnSpcReduction="20000"/>
          </a:bodyPr>
          <a:lstStyle/>
          <a:p>
            <a:pPr marL="0" indent="0" algn="just">
              <a:buNone/>
            </a:pPr>
            <a:r>
              <a:rPr lang="es-CO" b="1" dirty="0" smtClean="0"/>
              <a:t>Microsoft Excel</a:t>
            </a:r>
            <a:r>
              <a:rPr lang="es-CO" dirty="0" smtClean="0"/>
              <a:t> es una aplicación para manejar hojas de cálculo. Este programa es desarrollado y distribuido por Microsoft, y es utilizado normalmente en tareas financieras y contables.</a:t>
            </a:r>
          </a:p>
          <a:p>
            <a:pPr marL="0" indent="0" algn="just">
              <a:buNone/>
            </a:pPr>
            <a:endParaRPr lang="es-CO" dirty="0" smtClean="0"/>
          </a:p>
          <a:p>
            <a:pPr marL="0" indent="0" algn="just">
              <a:buNone/>
            </a:pPr>
            <a:r>
              <a:rPr lang="es-CO" dirty="0" smtClean="0"/>
              <a:t>Excel fue la primera hoja de cálculo que permite al usuario definir la apariencia (las fuentes, atributos de carácter y celdas). También introdujo recomputación inteligente de celdas, donde celdas dependientes de otra celda que han sido modificadas, se actualizan al instante (programas de hoja de cálculo anterior recalculaban la totalidad de los datos todo el tiempo o esperaban para un comando específico del usuario). Excel tiene una amplia capacidad gráfica, y permite a los usuarios realizar, entre otras muchas aplicaciones, listados usados en combinación de correspondencia.</a:t>
            </a:r>
            <a:endParaRPr lang="es-C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par>
                          <p:cTn id="8" fill="hold">
                            <p:stCondLst>
                              <p:cond delay="2000"/>
                            </p:stCondLst>
                            <p:childTnLst>
                              <p:par>
                                <p:cTn id="9" presetID="2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edge">
                                      <p:cBhvr>
                                        <p:cTn id="11" dur="2000"/>
                                        <p:tgtEl>
                                          <p:spTgt spid="3">
                                            <p:txEl>
                                              <p:pRg st="0" end="0"/>
                                            </p:txEl>
                                          </p:spTgt>
                                        </p:tgtEl>
                                      </p:cBhvr>
                                    </p:animEffect>
                                  </p:childTnLst>
                                </p:cTn>
                              </p:par>
                            </p:childTnLst>
                          </p:cTn>
                        </p:par>
                        <p:par>
                          <p:cTn id="12" fill="hold">
                            <p:stCondLst>
                              <p:cond delay="4000"/>
                            </p:stCondLst>
                            <p:childTnLst>
                              <p:par>
                                <p:cTn id="13" presetID="2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edge">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t>HOJA DE CÁLCULO</a:t>
            </a:r>
            <a:endParaRPr lang="es-CO" b="1" dirty="0"/>
          </a:p>
        </p:txBody>
      </p:sp>
      <p:sp>
        <p:nvSpPr>
          <p:cNvPr id="3" name="2 Marcador de contenido"/>
          <p:cNvSpPr>
            <a:spLocks noGrp="1"/>
          </p:cNvSpPr>
          <p:nvPr>
            <p:ph idx="1"/>
          </p:nvPr>
        </p:nvSpPr>
        <p:spPr>
          <a:xfrm>
            <a:off x="457200" y="1600201"/>
            <a:ext cx="3829048" cy="4400568"/>
          </a:xfrm>
        </p:spPr>
        <p:txBody>
          <a:bodyPr>
            <a:normAutofit fontScale="62500" lnSpcReduction="20000"/>
          </a:bodyPr>
          <a:lstStyle/>
          <a:p>
            <a:pPr marL="0" indent="0" algn="just">
              <a:buNone/>
            </a:pPr>
            <a:r>
              <a:rPr lang="es-CO" dirty="0" smtClean="0"/>
              <a:t>Una </a:t>
            </a:r>
            <a:r>
              <a:rPr lang="es-CO" b="1" dirty="0" smtClean="0"/>
              <a:t>hoja de cálculo</a:t>
            </a:r>
            <a:r>
              <a:rPr lang="es-CO" dirty="0" smtClean="0"/>
              <a:t> es un programa que permite manipular datos numéricos y alfanuméricos dispuestos en forma de tablas compuestas por celdas (las cuales se suelen organizar en una matriz bidimensional de filas y columnas). La celda es la unidad básica de información en la hoja de cálculo, donde se insertan los valores y las fórmulas que realizan los cálculos. </a:t>
            </a:r>
          </a:p>
          <a:p>
            <a:pPr algn="just">
              <a:buNone/>
            </a:pPr>
            <a:endParaRPr lang="es-CO" dirty="0" smtClean="0"/>
          </a:p>
          <a:p>
            <a:pPr marL="0" indent="0" algn="just">
              <a:buNone/>
            </a:pPr>
            <a:r>
              <a:rPr lang="es-CO" dirty="0" smtClean="0"/>
              <a:t>Habitualmente es posible realizar cálculos complejos con fórmulas y funciones y dibujar distintos tipos de gráficas.</a:t>
            </a:r>
          </a:p>
        </p:txBody>
      </p:sp>
      <p:pic>
        <p:nvPicPr>
          <p:cNvPr id="1026" name="Picture 2" descr="http://2.bp.blogspot.com/_c9DVXLcrnbU/TAUQ6Bx--WI/AAAAAAAAAB4/RrvPPtmbb-0/s1600/para+tenerlo+en+cuenta%5B5%5D.png"/>
          <p:cNvPicPr>
            <a:picLocks noChangeAspect="1" noChangeArrowheads="1"/>
          </p:cNvPicPr>
          <p:nvPr/>
        </p:nvPicPr>
        <p:blipFill>
          <a:blip r:embed="rId2"/>
          <a:srcRect/>
          <a:stretch>
            <a:fillRect/>
          </a:stretch>
        </p:blipFill>
        <p:spPr bwMode="auto">
          <a:xfrm>
            <a:off x="4572000" y="1571612"/>
            <a:ext cx="4076700" cy="407196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par>
                          <p:cTn id="10" fill="hold">
                            <p:stCondLst>
                              <p:cond delay="2200"/>
                            </p:stCondLst>
                            <p:childTnLst>
                              <p:par>
                                <p:cTn id="11" presetID="30"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800" decel="100000"/>
                                        <p:tgtEl>
                                          <p:spTgt spid="3">
                                            <p:txEl>
                                              <p:pRg st="0" end="0"/>
                                            </p:txEl>
                                          </p:spTgt>
                                        </p:tgtEl>
                                      </p:cBhvr>
                                    </p:animEffect>
                                    <p:anim calcmode="lin" valueType="num">
                                      <p:cBhvr>
                                        <p:cTn id="14"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5"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6"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7"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8"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par>
                          <p:cTn id="19" fill="hold">
                            <p:stCondLst>
                              <p:cond delay="3200"/>
                            </p:stCondLst>
                            <p:childTnLst>
                              <p:par>
                                <p:cTn id="20" presetID="30" presetClass="entr" presetSubtype="0" fill="hold" grpId="0"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800" decel="100000"/>
                                        <p:tgtEl>
                                          <p:spTgt spid="3">
                                            <p:txEl>
                                              <p:pRg st="2" end="2"/>
                                            </p:txEl>
                                          </p:spTgt>
                                        </p:tgtEl>
                                      </p:cBhvr>
                                    </p:animEffect>
                                    <p:anim calcmode="lin" valueType="num">
                                      <p:cBhvr>
                                        <p:cTn id="23"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24"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25"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26"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27"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par>
                          <p:cTn id="28" fill="hold">
                            <p:stCondLst>
                              <p:cond delay="4200"/>
                            </p:stCondLst>
                            <p:childTnLst>
                              <p:par>
                                <p:cTn id="29" presetID="35" presetClass="entr" presetSubtype="0" fill="hold" nodeType="afterEffect">
                                  <p:stCondLst>
                                    <p:cond delay="0"/>
                                  </p:stCondLst>
                                  <p:childTnLst>
                                    <p:set>
                                      <p:cBhvr>
                                        <p:cTn id="30" dur="1" fill="hold">
                                          <p:stCondLst>
                                            <p:cond delay="0"/>
                                          </p:stCondLst>
                                        </p:cTn>
                                        <p:tgtEl>
                                          <p:spTgt spid="1026"/>
                                        </p:tgtEl>
                                        <p:attrNameLst>
                                          <p:attrName>style.visibility</p:attrName>
                                        </p:attrNameLst>
                                      </p:cBhvr>
                                      <p:to>
                                        <p:strVal val="visible"/>
                                      </p:to>
                                    </p:set>
                                    <p:animEffect transition="in" filter="fade">
                                      <p:cBhvr>
                                        <p:cTn id="31" dur="2000"/>
                                        <p:tgtEl>
                                          <p:spTgt spid="1026"/>
                                        </p:tgtEl>
                                      </p:cBhvr>
                                    </p:animEffect>
                                    <p:anim calcmode="lin" valueType="num">
                                      <p:cBhvr>
                                        <p:cTn id="32" dur="2000" fill="hold"/>
                                        <p:tgtEl>
                                          <p:spTgt spid="1026"/>
                                        </p:tgtEl>
                                        <p:attrNameLst>
                                          <p:attrName>style.rotation</p:attrName>
                                        </p:attrNameLst>
                                      </p:cBhvr>
                                      <p:tavLst>
                                        <p:tav tm="0">
                                          <p:val>
                                            <p:fltVal val="720"/>
                                          </p:val>
                                        </p:tav>
                                        <p:tav tm="100000">
                                          <p:val>
                                            <p:fltVal val="0"/>
                                          </p:val>
                                        </p:tav>
                                      </p:tavLst>
                                    </p:anim>
                                    <p:anim calcmode="lin" valueType="num">
                                      <p:cBhvr>
                                        <p:cTn id="33" dur="2000" fill="hold"/>
                                        <p:tgtEl>
                                          <p:spTgt spid="1026"/>
                                        </p:tgtEl>
                                        <p:attrNameLst>
                                          <p:attrName>ppt_h</p:attrName>
                                        </p:attrNameLst>
                                      </p:cBhvr>
                                      <p:tavLst>
                                        <p:tav tm="0">
                                          <p:val>
                                            <p:fltVal val="0"/>
                                          </p:val>
                                        </p:tav>
                                        <p:tav tm="100000">
                                          <p:val>
                                            <p:strVal val="#ppt_h"/>
                                          </p:val>
                                        </p:tav>
                                      </p:tavLst>
                                    </p:anim>
                                    <p:anim calcmode="lin" valueType="num">
                                      <p:cBhvr>
                                        <p:cTn id="34" dur="2000" fill="hold"/>
                                        <p:tgtEl>
                                          <p:spTgt spid="102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t>¿Qué es una fila?</a:t>
            </a:r>
            <a:endParaRPr lang="es-CO" b="1" dirty="0"/>
          </a:p>
        </p:txBody>
      </p:sp>
      <p:sp>
        <p:nvSpPr>
          <p:cNvPr id="3" name="2 Marcador de contenido"/>
          <p:cNvSpPr>
            <a:spLocks noGrp="1"/>
          </p:cNvSpPr>
          <p:nvPr>
            <p:ph idx="1"/>
          </p:nvPr>
        </p:nvSpPr>
        <p:spPr>
          <a:xfrm>
            <a:off x="457200" y="1357298"/>
            <a:ext cx="8401080" cy="1042982"/>
          </a:xfrm>
        </p:spPr>
        <p:txBody>
          <a:bodyPr>
            <a:normAutofit fontScale="77500" lnSpcReduction="20000"/>
          </a:bodyPr>
          <a:lstStyle/>
          <a:p>
            <a:pPr algn="just"/>
            <a:r>
              <a:rPr lang="es-CO" dirty="0" smtClean="0"/>
              <a:t>Una  fila es el orden de cuadrantes en sentido horizontal.  En Excel las fila están referenciadas con números arábigos</a:t>
            </a:r>
            <a:endParaRPr lang="es-CO" dirty="0"/>
          </a:p>
        </p:txBody>
      </p:sp>
      <p:grpSp>
        <p:nvGrpSpPr>
          <p:cNvPr id="15" name="14 Grupo"/>
          <p:cNvGrpSpPr/>
          <p:nvPr/>
        </p:nvGrpSpPr>
        <p:grpSpPr>
          <a:xfrm>
            <a:off x="1000100" y="2643182"/>
            <a:ext cx="7505720" cy="2924175"/>
            <a:chOff x="1000100" y="2643182"/>
            <a:chExt cx="7505720" cy="2924175"/>
          </a:xfrm>
        </p:grpSpPr>
        <p:pic>
          <p:nvPicPr>
            <p:cNvPr id="16386" name="Picture 2" descr="http://www.monografias.com/trabajos/excel97/Image11.gif"/>
            <p:cNvPicPr>
              <a:picLocks noChangeAspect="1" noChangeArrowheads="1"/>
            </p:cNvPicPr>
            <p:nvPr/>
          </p:nvPicPr>
          <p:blipFill>
            <a:blip r:embed="rId2"/>
            <a:srcRect/>
            <a:stretch>
              <a:fillRect/>
            </a:stretch>
          </p:blipFill>
          <p:spPr bwMode="auto">
            <a:xfrm>
              <a:off x="3857620" y="2643182"/>
              <a:ext cx="4648200" cy="2924175"/>
            </a:xfrm>
            <a:prstGeom prst="rect">
              <a:avLst/>
            </a:prstGeom>
            <a:noFill/>
          </p:spPr>
        </p:pic>
        <p:sp>
          <p:nvSpPr>
            <p:cNvPr id="5" name="4 Rectángulo"/>
            <p:cNvSpPr/>
            <p:nvPr/>
          </p:nvSpPr>
          <p:spPr>
            <a:xfrm>
              <a:off x="1000100" y="2786058"/>
              <a:ext cx="1357322"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FILA 5 </a:t>
              </a:r>
              <a:endParaRPr lang="es-CO" dirty="0"/>
            </a:p>
          </p:txBody>
        </p:sp>
        <p:cxnSp>
          <p:nvCxnSpPr>
            <p:cNvPr id="7" name="6 Conector recto de flecha"/>
            <p:cNvCxnSpPr/>
            <p:nvPr/>
          </p:nvCxnSpPr>
          <p:spPr>
            <a:xfrm>
              <a:off x="2357422" y="3286124"/>
              <a:ext cx="1643074" cy="85725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8" name="7 Conector recto de flecha"/>
            <p:cNvCxnSpPr/>
            <p:nvPr/>
          </p:nvCxnSpPr>
          <p:spPr>
            <a:xfrm>
              <a:off x="2285984" y="4000504"/>
              <a:ext cx="1714512" cy="78581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1" name="10 Rectángulo redondeado"/>
            <p:cNvSpPr/>
            <p:nvPr/>
          </p:nvSpPr>
          <p:spPr>
            <a:xfrm>
              <a:off x="4172868" y="4000504"/>
              <a:ext cx="4143404" cy="142876"/>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Rectángulo redondeado"/>
            <p:cNvSpPr/>
            <p:nvPr/>
          </p:nvSpPr>
          <p:spPr>
            <a:xfrm>
              <a:off x="4172868" y="4714884"/>
              <a:ext cx="4143404" cy="142876"/>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Rectángulo"/>
            <p:cNvSpPr/>
            <p:nvPr/>
          </p:nvSpPr>
          <p:spPr>
            <a:xfrm>
              <a:off x="1000100" y="3571876"/>
              <a:ext cx="1357322"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FILA 9 </a:t>
              </a:r>
              <a:endParaRPr lang="es-CO"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52"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Scale>
                                      <p:cBhvr>
                                        <p:cTn id="14"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0" end="0"/>
                                            </p:txEl>
                                          </p:spTgt>
                                        </p:tgtEl>
                                        <p:attrNameLst>
                                          <p:attrName>ppt_x</p:attrName>
                                          <p:attrName>ppt_y</p:attrName>
                                        </p:attrNameLst>
                                      </p:cBhvr>
                                    </p:animMotion>
                                    <p:animEffect transition="in" filter="fade">
                                      <p:cBhvr>
                                        <p:cTn id="16" dur="1000"/>
                                        <p:tgtEl>
                                          <p:spTgt spid="3">
                                            <p:txEl>
                                              <p:pRg st="0" end="0"/>
                                            </p:txEl>
                                          </p:spTgt>
                                        </p:tgtEl>
                                      </p:cBhvr>
                                    </p:animEffect>
                                  </p:childTnLst>
                                </p:cTn>
                              </p:par>
                            </p:childTnLst>
                          </p:cTn>
                        </p:par>
                        <p:par>
                          <p:cTn id="17" fill="hold">
                            <p:stCondLst>
                              <p:cond delay="3000"/>
                            </p:stCondLst>
                            <p:childTnLst>
                              <p:par>
                                <p:cTn id="18" presetID="7" presetClass="entr" presetSubtype="4" fill="hold" nodeType="afterEffect">
                                  <p:stCondLst>
                                    <p:cond delay="0"/>
                                  </p:stCondLst>
                                  <p:childTnLst>
                                    <p:set>
                                      <p:cBhvr>
                                        <p:cTn id="19" dur="1" fill="hold">
                                          <p:stCondLst>
                                            <p:cond delay="0"/>
                                          </p:stCondLst>
                                        </p:cTn>
                                        <p:tgtEl>
                                          <p:spTgt spid="15"/>
                                        </p:tgtEl>
                                        <p:attrNameLst>
                                          <p:attrName>style.visibility</p:attrName>
                                        </p:attrNameLst>
                                      </p:cBhvr>
                                      <p:to>
                                        <p:strVal val="visible"/>
                                      </p:to>
                                    </p:set>
                                    <p:anim calcmode="lin" valueType="num">
                                      <p:cBhvr additive="base">
                                        <p:cTn id="20" dur="5000" fill="hold"/>
                                        <p:tgtEl>
                                          <p:spTgt spid="15"/>
                                        </p:tgtEl>
                                        <p:attrNameLst>
                                          <p:attrName>ppt_x</p:attrName>
                                        </p:attrNameLst>
                                      </p:cBhvr>
                                      <p:tavLst>
                                        <p:tav tm="0">
                                          <p:val>
                                            <p:strVal val="#ppt_x"/>
                                          </p:val>
                                        </p:tav>
                                        <p:tav tm="100000">
                                          <p:val>
                                            <p:strVal val="#ppt_x"/>
                                          </p:val>
                                        </p:tav>
                                      </p:tavLst>
                                    </p:anim>
                                    <p:anim calcmode="lin" valueType="num">
                                      <p:cBhvr additive="base">
                                        <p:cTn id="21" dur="50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t>¿Qué es una columna?</a:t>
            </a:r>
            <a:endParaRPr lang="es-CO" b="1" dirty="0"/>
          </a:p>
        </p:txBody>
      </p:sp>
      <p:sp>
        <p:nvSpPr>
          <p:cNvPr id="3" name="2 Marcador de contenido"/>
          <p:cNvSpPr>
            <a:spLocks noGrp="1"/>
          </p:cNvSpPr>
          <p:nvPr>
            <p:ph idx="1"/>
          </p:nvPr>
        </p:nvSpPr>
        <p:spPr>
          <a:xfrm>
            <a:off x="457200" y="1357298"/>
            <a:ext cx="8229600" cy="1257295"/>
          </a:xfrm>
        </p:spPr>
        <p:txBody>
          <a:bodyPr>
            <a:normAutofit fontScale="70000" lnSpcReduction="20000"/>
          </a:bodyPr>
          <a:lstStyle/>
          <a:p>
            <a:pPr marL="0" indent="0" algn="just">
              <a:buNone/>
            </a:pPr>
            <a:r>
              <a:rPr lang="es-CO" dirty="0" smtClean="0"/>
              <a:t>Una  columna es el orden de cuadrantes en sentido vertical.  En </a:t>
            </a:r>
            <a:r>
              <a:rPr lang="es-CO" dirty="0"/>
              <a:t>E</a:t>
            </a:r>
            <a:r>
              <a:rPr lang="es-CO" dirty="0" smtClean="0"/>
              <a:t>xcel las columnas están referenciadas con las letras del alfabeto español y las posibles combinaciones de dos y tres términos que se puedan formar con estas.</a:t>
            </a:r>
          </a:p>
          <a:p>
            <a:endParaRPr lang="es-CO" dirty="0"/>
          </a:p>
        </p:txBody>
      </p:sp>
      <p:grpSp>
        <p:nvGrpSpPr>
          <p:cNvPr id="24" name="23 Grupo"/>
          <p:cNvGrpSpPr/>
          <p:nvPr/>
        </p:nvGrpSpPr>
        <p:grpSpPr>
          <a:xfrm>
            <a:off x="1027294" y="2857496"/>
            <a:ext cx="7259482" cy="2995613"/>
            <a:chOff x="714348" y="2857496"/>
            <a:chExt cx="7259482" cy="2995613"/>
          </a:xfrm>
        </p:grpSpPr>
        <p:pic>
          <p:nvPicPr>
            <p:cNvPr id="17410" name="Picture 2" descr="http://www.monografias.com/trabajos/excel97/Image11.gif"/>
            <p:cNvPicPr>
              <a:picLocks noChangeAspect="1" noChangeArrowheads="1"/>
            </p:cNvPicPr>
            <p:nvPr/>
          </p:nvPicPr>
          <p:blipFill>
            <a:blip r:embed="rId2"/>
            <a:srcRect/>
            <a:stretch>
              <a:fillRect/>
            </a:stretch>
          </p:blipFill>
          <p:spPr bwMode="auto">
            <a:xfrm>
              <a:off x="714348" y="2928934"/>
              <a:ext cx="4648200" cy="2924175"/>
            </a:xfrm>
            <a:prstGeom prst="rect">
              <a:avLst/>
            </a:prstGeom>
            <a:noFill/>
          </p:spPr>
        </p:pic>
        <p:sp>
          <p:nvSpPr>
            <p:cNvPr id="8" name="7 Rectángulo"/>
            <p:cNvSpPr/>
            <p:nvPr/>
          </p:nvSpPr>
          <p:spPr>
            <a:xfrm>
              <a:off x="3286116" y="3714752"/>
              <a:ext cx="785818" cy="178595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8 Rectángulo"/>
            <p:cNvSpPr/>
            <p:nvPr/>
          </p:nvSpPr>
          <p:spPr>
            <a:xfrm>
              <a:off x="1004274" y="3714752"/>
              <a:ext cx="785818" cy="178595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0" name="9 Rectángulo"/>
            <p:cNvSpPr/>
            <p:nvPr/>
          </p:nvSpPr>
          <p:spPr>
            <a:xfrm>
              <a:off x="6387446" y="2857496"/>
              <a:ext cx="1571636"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Columna A</a:t>
              </a:r>
              <a:endParaRPr lang="es-CO" dirty="0"/>
            </a:p>
          </p:txBody>
        </p:sp>
        <p:cxnSp>
          <p:nvCxnSpPr>
            <p:cNvPr id="12" name="11 Conector recto de flecha"/>
            <p:cNvCxnSpPr>
              <a:stCxn id="10" idx="1"/>
            </p:cNvCxnSpPr>
            <p:nvPr/>
          </p:nvCxnSpPr>
          <p:spPr>
            <a:xfrm rot="10800000" flipV="1">
              <a:off x="1601100" y="3071810"/>
              <a:ext cx="4786346" cy="57150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5" name="14 Conector recto de flecha"/>
            <p:cNvCxnSpPr>
              <a:stCxn id="19" idx="1"/>
            </p:cNvCxnSpPr>
            <p:nvPr/>
          </p:nvCxnSpPr>
          <p:spPr>
            <a:xfrm rot="10800000">
              <a:off x="3830426" y="3643314"/>
              <a:ext cx="2571768" cy="28575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9" name="18 Rectángulo"/>
            <p:cNvSpPr/>
            <p:nvPr/>
          </p:nvSpPr>
          <p:spPr>
            <a:xfrm>
              <a:off x="6402194" y="3714752"/>
              <a:ext cx="1571636"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Columna D</a:t>
              </a:r>
              <a:endParaRPr lang="es-CO"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p:stCondLst>
                              <p:cond delay="500"/>
                            </p:stCondLst>
                            <p:childTnLst>
                              <p:par>
                                <p:cTn id="12" presetID="7" presetClass="entr" presetSubtype="4"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6" fill="hold">
                            <p:stCondLst>
                              <p:cond delay="5500"/>
                            </p:stCondLst>
                            <p:childTnLst>
                              <p:par>
                                <p:cTn id="17" presetID="26" presetClass="entr" presetSubtype="0" fill="hold" nodeType="after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wipe(down)">
                                      <p:cBhvr>
                                        <p:cTn id="19" dur="580">
                                          <p:stCondLst>
                                            <p:cond delay="0"/>
                                          </p:stCondLst>
                                        </p:cTn>
                                        <p:tgtEl>
                                          <p:spTgt spid="24"/>
                                        </p:tgtEl>
                                      </p:cBhvr>
                                    </p:animEffect>
                                    <p:anim calcmode="lin" valueType="num">
                                      <p:cBhvr>
                                        <p:cTn id="20"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25" dur="26">
                                          <p:stCondLst>
                                            <p:cond delay="650"/>
                                          </p:stCondLst>
                                        </p:cTn>
                                        <p:tgtEl>
                                          <p:spTgt spid="24"/>
                                        </p:tgtEl>
                                      </p:cBhvr>
                                      <p:to x="100000" y="60000"/>
                                    </p:animScale>
                                    <p:animScale>
                                      <p:cBhvr>
                                        <p:cTn id="26" dur="166" decel="50000">
                                          <p:stCondLst>
                                            <p:cond delay="676"/>
                                          </p:stCondLst>
                                        </p:cTn>
                                        <p:tgtEl>
                                          <p:spTgt spid="24"/>
                                        </p:tgtEl>
                                      </p:cBhvr>
                                      <p:to x="100000" y="100000"/>
                                    </p:animScale>
                                    <p:animScale>
                                      <p:cBhvr>
                                        <p:cTn id="27" dur="26">
                                          <p:stCondLst>
                                            <p:cond delay="1312"/>
                                          </p:stCondLst>
                                        </p:cTn>
                                        <p:tgtEl>
                                          <p:spTgt spid="24"/>
                                        </p:tgtEl>
                                      </p:cBhvr>
                                      <p:to x="100000" y="80000"/>
                                    </p:animScale>
                                    <p:animScale>
                                      <p:cBhvr>
                                        <p:cTn id="28" dur="166" decel="50000">
                                          <p:stCondLst>
                                            <p:cond delay="1338"/>
                                          </p:stCondLst>
                                        </p:cTn>
                                        <p:tgtEl>
                                          <p:spTgt spid="24"/>
                                        </p:tgtEl>
                                      </p:cBhvr>
                                      <p:to x="100000" y="100000"/>
                                    </p:animScale>
                                    <p:animScale>
                                      <p:cBhvr>
                                        <p:cTn id="29" dur="26">
                                          <p:stCondLst>
                                            <p:cond delay="1642"/>
                                          </p:stCondLst>
                                        </p:cTn>
                                        <p:tgtEl>
                                          <p:spTgt spid="24"/>
                                        </p:tgtEl>
                                      </p:cBhvr>
                                      <p:to x="100000" y="90000"/>
                                    </p:animScale>
                                    <p:animScale>
                                      <p:cBhvr>
                                        <p:cTn id="30" dur="166" decel="50000">
                                          <p:stCondLst>
                                            <p:cond delay="1668"/>
                                          </p:stCondLst>
                                        </p:cTn>
                                        <p:tgtEl>
                                          <p:spTgt spid="24"/>
                                        </p:tgtEl>
                                      </p:cBhvr>
                                      <p:to x="100000" y="100000"/>
                                    </p:animScale>
                                    <p:animScale>
                                      <p:cBhvr>
                                        <p:cTn id="31" dur="26">
                                          <p:stCondLst>
                                            <p:cond delay="1808"/>
                                          </p:stCondLst>
                                        </p:cTn>
                                        <p:tgtEl>
                                          <p:spTgt spid="24"/>
                                        </p:tgtEl>
                                      </p:cBhvr>
                                      <p:to x="100000" y="95000"/>
                                    </p:animScale>
                                    <p:animScale>
                                      <p:cBhvr>
                                        <p:cTn id="32" dur="166" decel="50000">
                                          <p:stCondLst>
                                            <p:cond delay="1834"/>
                                          </p:stCondLst>
                                        </p:cTn>
                                        <p:tgtEl>
                                          <p:spTgt spid="2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t>¿Qué es una celda?</a:t>
            </a:r>
            <a:endParaRPr lang="es-CO" b="1" dirty="0"/>
          </a:p>
        </p:txBody>
      </p:sp>
      <p:sp>
        <p:nvSpPr>
          <p:cNvPr id="3" name="2 Marcador de contenido"/>
          <p:cNvSpPr>
            <a:spLocks noGrp="1"/>
          </p:cNvSpPr>
          <p:nvPr>
            <p:ph idx="1"/>
          </p:nvPr>
        </p:nvSpPr>
        <p:spPr>
          <a:xfrm>
            <a:off x="457200" y="1357298"/>
            <a:ext cx="8229600" cy="1114419"/>
          </a:xfrm>
        </p:spPr>
        <p:txBody>
          <a:bodyPr>
            <a:normAutofit fontScale="70000" lnSpcReduction="20000"/>
          </a:bodyPr>
          <a:lstStyle/>
          <a:p>
            <a:pPr marL="0" indent="0" algn="ctr">
              <a:buNone/>
            </a:pPr>
            <a:r>
              <a:rPr lang="es-CO" dirty="0" smtClean="0"/>
              <a:t>Se denomina celda a cada uno de los cuadrantes en los que se intercepta una columna con una fila.  Cada celda recibe un nombre de acuerdo con la columna y la fila en la que se encuentre. </a:t>
            </a:r>
            <a:endParaRPr lang="es-CO" dirty="0"/>
          </a:p>
        </p:txBody>
      </p:sp>
      <p:grpSp>
        <p:nvGrpSpPr>
          <p:cNvPr id="17" name="16 Grupo"/>
          <p:cNvGrpSpPr/>
          <p:nvPr/>
        </p:nvGrpSpPr>
        <p:grpSpPr>
          <a:xfrm>
            <a:off x="797574" y="2500306"/>
            <a:ext cx="7560640" cy="3643338"/>
            <a:chOff x="571472" y="214290"/>
            <a:chExt cx="7560640" cy="3643338"/>
          </a:xfrm>
        </p:grpSpPr>
        <p:pic>
          <p:nvPicPr>
            <p:cNvPr id="18434" name="Picture 2" descr="http://www.monografias.com/trabajos/excel97/Image11.gif"/>
            <p:cNvPicPr>
              <a:picLocks noChangeAspect="1" noChangeArrowheads="1"/>
            </p:cNvPicPr>
            <p:nvPr/>
          </p:nvPicPr>
          <p:blipFill>
            <a:blip r:embed="rId2"/>
            <a:srcRect/>
            <a:stretch>
              <a:fillRect/>
            </a:stretch>
          </p:blipFill>
          <p:spPr bwMode="auto">
            <a:xfrm>
              <a:off x="571472" y="214290"/>
              <a:ext cx="4845996" cy="3643338"/>
            </a:xfrm>
            <a:prstGeom prst="rect">
              <a:avLst/>
            </a:prstGeom>
            <a:noFill/>
          </p:spPr>
        </p:pic>
        <p:sp>
          <p:nvSpPr>
            <p:cNvPr id="5" name="4 Rectángulo"/>
            <p:cNvSpPr/>
            <p:nvPr/>
          </p:nvSpPr>
          <p:spPr>
            <a:xfrm>
              <a:off x="6489038" y="214290"/>
              <a:ext cx="1643074"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CELDA  A1</a:t>
              </a:r>
              <a:endParaRPr lang="es-CO" dirty="0"/>
            </a:p>
          </p:txBody>
        </p:sp>
        <p:cxnSp>
          <p:nvCxnSpPr>
            <p:cNvPr id="7" name="6 Conector recto de flecha"/>
            <p:cNvCxnSpPr>
              <a:stCxn id="5" idx="1"/>
            </p:cNvCxnSpPr>
            <p:nvPr/>
          </p:nvCxnSpPr>
          <p:spPr>
            <a:xfrm rot="10800000" flipV="1">
              <a:off x="1416940" y="464322"/>
              <a:ext cx="5072098" cy="82153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9" name="8 Conector recto de flecha"/>
            <p:cNvCxnSpPr/>
            <p:nvPr/>
          </p:nvCxnSpPr>
          <p:spPr>
            <a:xfrm rot="10800000" flipV="1">
              <a:off x="1845568" y="1285859"/>
              <a:ext cx="4643470" cy="82153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1" name="10 Rectángulo"/>
            <p:cNvSpPr/>
            <p:nvPr/>
          </p:nvSpPr>
          <p:spPr>
            <a:xfrm>
              <a:off x="6489038" y="1000108"/>
              <a:ext cx="1643074"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CELDA  B5</a:t>
              </a:r>
              <a:endParaRPr lang="es-CO" dirty="0"/>
            </a:p>
          </p:txBody>
        </p:sp>
        <p:cxnSp>
          <p:nvCxnSpPr>
            <p:cNvPr id="13" name="12 Conector recto de flecha"/>
            <p:cNvCxnSpPr/>
            <p:nvPr/>
          </p:nvCxnSpPr>
          <p:spPr>
            <a:xfrm rot="10800000" flipV="1">
              <a:off x="3488642" y="2214553"/>
              <a:ext cx="3000396" cy="53578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5" name="14 Rectángulo"/>
            <p:cNvSpPr/>
            <p:nvPr/>
          </p:nvSpPr>
          <p:spPr>
            <a:xfrm>
              <a:off x="6489038" y="2000240"/>
              <a:ext cx="1643074"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CELDA  D8</a:t>
              </a:r>
              <a:endParaRPr lang="es-CO" dirty="0"/>
            </a:p>
          </p:txBody>
        </p:sp>
        <p:sp>
          <p:nvSpPr>
            <p:cNvPr id="12" name="11 Rectángulo"/>
            <p:cNvSpPr/>
            <p:nvPr/>
          </p:nvSpPr>
          <p:spPr>
            <a:xfrm>
              <a:off x="1673522" y="2000240"/>
              <a:ext cx="785818" cy="21431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8" name="7 Rectángulo"/>
            <p:cNvSpPr/>
            <p:nvPr/>
          </p:nvSpPr>
          <p:spPr>
            <a:xfrm>
              <a:off x="3255636" y="2597462"/>
              <a:ext cx="785818" cy="21431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par>
                          <p:cTn id="8" fill="hold">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amond(in)">
                                      <p:cBhvr>
                                        <p:cTn id="11" dur="2000"/>
                                        <p:tgtEl>
                                          <p:spTgt spid="3">
                                            <p:txEl>
                                              <p:pRg st="0" end="0"/>
                                            </p:txEl>
                                          </p:spTgt>
                                        </p:tgtEl>
                                      </p:cBhvr>
                                    </p:animEffect>
                                  </p:childTnLst>
                                </p:cTn>
                              </p:par>
                            </p:childTnLst>
                          </p:cTn>
                        </p:par>
                        <p:par>
                          <p:cTn id="12" fill="hold">
                            <p:stCondLst>
                              <p:cond delay="4000"/>
                            </p:stCondLst>
                            <p:childTnLst>
                              <p:par>
                                <p:cTn id="13" presetID="52" presetClass="entr" presetSubtype="0" fill="hold" nodeType="afterEffect">
                                  <p:stCondLst>
                                    <p:cond delay="0"/>
                                  </p:stCondLst>
                                  <p:childTnLst>
                                    <p:set>
                                      <p:cBhvr>
                                        <p:cTn id="14" dur="1" fill="hold">
                                          <p:stCondLst>
                                            <p:cond delay="0"/>
                                          </p:stCondLst>
                                        </p:cTn>
                                        <p:tgtEl>
                                          <p:spTgt spid="17"/>
                                        </p:tgtEl>
                                        <p:attrNameLst>
                                          <p:attrName>style.visibility</p:attrName>
                                        </p:attrNameLst>
                                      </p:cBhvr>
                                      <p:to>
                                        <p:strVal val="visible"/>
                                      </p:to>
                                    </p:set>
                                    <p:animScale>
                                      <p:cBhvr>
                                        <p:cTn id="15" dur="1000" decel="50000" fill="hold">
                                          <p:stCondLst>
                                            <p:cond delay="0"/>
                                          </p:stCondLst>
                                        </p:cTn>
                                        <p:tgtEl>
                                          <p:spTgt spid="1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17"/>
                                        </p:tgtEl>
                                        <p:attrNameLst>
                                          <p:attrName>ppt_x</p:attrName>
                                          <p:attrName>ppt_y</p:attrName>
                                        </p:attrNameLst>
                                      </p:cBhvr>
                                    </p:animMotion>
                                    <p:animEffect transition="in" filter="fade">
                                      <p:cBhvr>
                                        <p:cTn id="17"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1928802"/>
            <a:ext cx="8229600" cy="2214578"/>
          </a:xfrm>
        </p:spPr>
        <p:txBody>
          <a:bodyPr>
            <a:normAutofit/>
          </a:bodyPr>
          <a:lstStyle/>
          <a:p>
            <a:r>
              <a:rPr lang="es-CO" sz="9000" b="1" dirty="0" smtClean="0">
                <a:latin typeface="Edwardian Script ITC" pitchFamily="66" charset="0"/>
              </a:rPr>
              <a:t>Gracias por su atención</a:t>
            </a:r>
            <a:endParaRPr lang="es-CO" sz="9000" b="1" dirty="0">
              <a:latin typeface="Edwardian Script ITC"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349</Words>
  <Application>Microsoft Office PowerPoint</Application>
  <PresentationFormat>Presentación en pantalla (4:3)</PresentationFormat>
  <Paragraphs>23</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MICROSOFT EXCEL</vt:lpstr>
      <vt:lpstr>MICROSOFT EXCEL</vt:lpstr>
      <vt:lpstr>HOJA DE CÁLCULO</vt:lpstr>
      <vt:lpstr>¿Qué es una fila?</vt:lpstr>
      <vt:lpstr>¿Qué es una columna?</vt:lpstr>
      <vt:lpstr>¿Qué es una celda?</vt:lpstr>
      <vt:lpstr>Gracias por su atención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EXCEL</dc:title>
  <dc:creator>Usuario</dc:creator>
  <cp:lastModifiedBy>Usuario</cp:lastModifiedBy>
  <cp:revision>7</cp:revision>
  <dcterms:created xsi:type="dcterms:W3CDTF">2011-05-26T19:04:39Z</dcterms:created>
  <dcterms:modified xsi:type="dcterms:W3CDTF">2011-05-28T00:15:28Z</dcterms:modified>
</cp:coreProperties>
</file>